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4"/>
    <p:sldMasterId id="2147483691" r:id="rId5"/>
    <p:sldMasterId id="2147483772" r:id="rId6"/>
    <p:sldMasterId id="2147483783" r:id="rId7"/>
    <p:sldMasterId id="2147483794" r:id="rId8"/>
    <p:sldMasterId id="2147483805" r:id="rId9"/>
    <p:sldMasterId id="2147483816" r:id="rId10"/>
    <p:sldMasterId id="2147483838" r:id="rId11"/>
    <p:sldMasterId id="2147483849" r:id="rId12"/>
    <p:sldMasterId id="2147483860" r:id="rId13"/>
  </p:sldMasterIdLst>
  <p:notesMasterIdLst>
    <p:notesMasterId r:id="rId32"/>
  </p:notesMasterIdLst>
  <p:sldIdLst>
    <p:sldId id="325" r:id="rId14"/>
    <p:sldId id="311" r:id="rId15"/>
    <p:sldId id="292" r:id="rId16"/>
    <p:sldId id="315" r:id="rId17"/>
    <p:sldId id="313" r:id="rId18"/>
    <p:sldId id="276" r:id="rId19"/>
    <p:sldId id="326" r:id="rId20"/>
    <p:sldId id="327" r:id="rId21"/>
    <p:sldId id="328" r:id="rId22"/>
    <p:sldId id="316" r:id="rId23"/>
    <p:sldId id="319" r:id="rId24"/>
    <p:sldId id="321" r:id="rId25"/>
    <p:sldId id="322" r:id="rId26"/>
    <p:sldId id="312" r:id="rId27"/>
    <p:sldId id="323" r:id="rId28"/>
    <p:sldId id="304" r:id="rId29"/>
    <p:sldId id="271" r:id="rId30"/>
    <p:sldId id="308" r:id="rId31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Clarke" initials="JC" lastIdx="2" clrIdx="0">
    <p:extLst>
      <p:ext uri="{19B8F6BF-5375-455C-9EA6-DF929625EA0E}">
        <p15:presenceInfo xmlns:p15="http://schemas.microsoft.com/office/powerpoint/2012/main" userId="S::jamesclarke@severnwye.org.uk::95aa3ef8-bd5d-4740-9956-c90df30e4e6f" providerId="AD"/>
      </p:ext>
    </p:extLst>
  </p:cmAuthor>
  <p:cmAuthor id="2" name="Jacqui Harris" initials="JH" lastIdx="1" clrIdx="1">
    <p:extLst>
      <p:ext uri="{19B8F6BF-5375-455C-9EA6-DF929625EA0E}">
        <p15:presenceInfo xmlns:p15="http://schemas.microsoft.com/office/powerpoint/2012/main" userId="S::jacquiharris@severnwye.org.uk::c0747327-9a9e-41b7-96c9-be5e53523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159"/>
    <a:srgbClr val="F4B739"/>
    <a:srgbClr val="29AAE2"/>
    <a:srgbClr val="EC6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3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41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mailto:communityadvice@severnwye.org.uk" TargetMode="External"/><Relationship Id="rId1" Type="http://schemas.openxmlformats.org/officeDocument/2006/relationships/hyperlink" Target="http://www.severnwye.org.uk/refer" TargetMode="Externa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hyperlink" Target="http://www.severnwye.org.uk/refer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hyperlink" Target="mailto:communityadvice@severnwye.org.uk" TargetMode="Externa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88000-A6FF-45B3-A4BB-D1233426CE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F57610F-C0F6-444A-AFE6-F5A16578D4A5}">
      <dgm:prSet/>
      <dgm:spPr/>
      <dgm:t>
        <a:bodyPr/>
        <a:lstStyle/>
        <a:p>
          <a:r>
            <a:rPr lang="en-US" dirty="0"/>
            <a:t>Referral link </a:t>
          </a:r>
          <a:r>
            <a:rPr lang="en-US" dirty="0">
              <a:hlinkClick xmlns:r="http://schemas.openxmlformats.org/officeDocument/2006/relationships" r:id="rId1"/>
            </a:rPr>
            <a:t>www.severnwye.org.uk/refer</a:t>
          </a:r>
          <a:endParaRPr lang="en-US" dirty="0"/>
        </a:p>
      </dgm:t>
    </dgm:pt>
    <dgm:pt modelId="{C4E50E88-8334-4ADD-9A7A-E3CB5681FB49}" type="parTrans" cxnId="{A6E6943B-0226-40CC-836D-20193F614E4F}">
      <dgm:prSet/>
      <dgm:spPr/>
      <dgm:t>
        <a:bodyPr/>
        <a:lstStyle/>
        <a:p>
          <a:endParaRPr lang="en-US"/>
        </a:p>
      </dgm:t>
    </dgm:pt>
    <dgm:pt modelId="{8C2F31F3-0B1A-4C15-B037-107C4EEC2629}" type="sibTrans" cxnId="{A6E6943B-0226-40CC-836D-20193F614E4F}">
      <dgm:prSet/>
      <dgm:spPr/>
      <dgm:t>
        <a:bodyPr/>
        <a:lstStyle/>
        <a:p>
          <a:endParaRPr lang="en-US"/>
        </a:p>
      </dgm:t>
    </dgm:pt>
    <dgm:pt modelId="{4F155B68-8389-4ADC-8077-D978F1ED298E}">
      <dgm:prSet/>
      <dgm:spPr/>
      <dgm:t>
        <a:bodyPr/>
        <a:lstStyle/>
        <a:p>
          <a:r>
            <a:rPr lang="en-US"/>
            <a:t>Email </a:t>
          </a:r>
          <a:r>
            <a:rPr lang="en-US">
              <a:hlinkClick xmlns:r="http://schemas.openxmlformats.org/officeDocument/2006/relationships" r:id="rId2"/>
            </a:rPr>
            <a:t>communityadvice@severnwye.org.uk</a:t>
          </a:r>
          <a:endParaRPr lang="en-US"/>
        </a:p>
      </dgm:t>
    </dgm:pt>
    <dgm:pt modelId="{8718D117-05BB-45BB-91FB-CD1BDFD10660}" type="parTrans" cxnId="{BD880843-C213-424E-9514-F919828E4D76}">
      <dgm:prSet/>
      <dgm:spPr/>
      <dgm:t>
        <a:bodyPr/>
        <a:lstStyle/>
        <a:p>
          <a:endParaRPr lang="en-US"/>
        </a:p>
      </dgm:t>
    </dgm:pt>
    <dgm:pt modelId="{9094CC96-E51D-4298-AC8E-3D647433D9B4}" type="sibTrans" cxnId="{BD880843-C213-424E-9514-F919828E4D76}">
      <dgm:prSet/>
      <dgm:spPr/>
      <dgm:t>
        <a:bodyPr/>
        <a:lstStyle/>
        <a:p>
          <a:endParaRPr lang="en-US"/>
        </a:p>
      </dgm:t>
    </dgm:pt>
    <dgm:pt modelId="{FD5B1684-4D10-4EB4-90C5-FA3FD91CC5D4}">
      <dgm:prSet/>
      <dgm:spPr/>
      <dgm:t>
        <a:bodyPr/>
        <a:lstStyle/>
        <a:p>
          <a:r>
            <a:rPr lang="en-US" dirty="0"/>
            <a:t>Phone 0800 170 1432</a:t>
          </a:r>
        </a:p>
      </dgm:t>
    </dgm:pt>
    <dgm:pt modelId="{DD2C5CF2-F8D9-491F-AF2A-141B4AE308EB}" type="parTrans" cxnId="{D4BB78E0-A7AF-4407-8293-A49755AD9A78}">
      <dgm:prSet/>
      <dgm:spPr/>
      <dgm:t>
        <a:bodyPr/>
        <a:lstStyle/>
        <a:p>
          <a:endParaRPr lang="en-US"/>
        </a:p>
      </dgm:t>
    </dgm:pt>
    <dgm:pt modelId="{8B1434B4-38EB-43DD-ABE1-52218850287C}" type="sibTrans" cxnId="{D4BB78E0-A7AF-4407-8293-A49755AD9A78}">
      <dgm:prSet/>
      <dgm:spPr/>
      <dgm:t>
        <a:bodyPr/>
        <a:lstStyle/>
        <a:p>
          <a:endParaRPr lang="en-US"/>
        </a:p>
      </dgm:t>
    </dgm:pt>
    <dgm:pt modelId="{05719290-BB46-47E8-B0C9-88569A392B73}" type="pres">
      <dgm:prSet presAssocID="{FA088000-A6FF-45B3-A4BB-D1233426CEF1}" presName="root" presStyleCnt="0">
        <dgm:presLayoutVars>
          <dgm:dir/>
          <dgm:resizeHandles val="exact"/>
        </dgm:presLayoutVars>
      </dgm:prSet>
      <dgm:spPr/>
    </dgm:pt>
    <dgm:pt modelId="{59316D2B-4909-475E-818B-96FF82A47275}" type="pres">
      <dgm:prSet presAssocID="{0F57610F-C0F6-444A-AFE6-F5A16578D4A5}" presName="compNode" presStyleCnt="0"/>
      <dgm:spPr/>
    </dgm:pt>
    <dgm:pt modelId="{E32FB542-810F-4FC8-A259-4992866D3964}" type="pres">
      <dgm:prSet presAssocID="{0F57610F-C0F6-444A-AFE6-F5A16578D4A5}" presName="bgRect" presStyleLbl="bgShp" presStyleIdx="0" presStyleCnt="3"/>
      <dgm:spPr/>
    </dgm:pt>
    <dgm:pt modelId="{A5982309-23E8-4B3E-9AF5-5F94C996282B}" type="pres">
      <dgm:prSet presAssocID="{0F57610F-C0F6-444A-AFE6-F5A16578D4A5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43AB9E8-1ABE-455F-9D5D-D531FDA3399F}" type="pres">
      <dgm:prSet presAssocID="{0F57610F-C0F6-444A-AFE6-F5A16578D4A5}" presName="spaceRect" presStyleCnt="0"/>
      <dgm:spPr/>
    </dgm:pt>
    <dgm:pt modelId="{D4FB6008-F84B-4544-A94E-3075E93C98AA}" type="pres">
      <dgm:prSet presAssocID="{0F57610F-C0F6-444A-AFE6-F5A16578D4A5}" presName="parTx" presStyleLbl="revTx" presStyleIdx="0" presStyleCnt="3">
        <dgm:presLayoutVars>
          <dgm:chMax val="0"/>
          <dgm:chPref val="0"/>
        </dgm:presLayoutVars>
      </dgm:prSet>
      <dgm:spPr/>
    </dgm:pt>
    <dgm:pt modelId="{D9EA8B62-20DF-40B0-9FE7-3A2D13BA2107}" type="pres">
      <dgm:prSet presAssocID="{8C2F31F3-0B1A-4C15-B037-107C4EEC2629}" presName="sibTrans" presStyleCnt="0"/>
      <dgm:spPr/>
    </dgm:pt>
    <dgm:pt modelId="{4F760789-EC19-4072-BC91-77AEFC8394C9}" type="pres">
      <dgm:prSet presAssocID="{4F155B68-8389-4ADC-8077-D978F1ED298E}" presName="compNode" presStyleCnt="0"/>
      <dgm:spPr/>
    </dgm:pt>
    <dgm:pt modelId="{5D298175-A216-4B14-9B97-55C992615F8B}" type="pres">
      <dgm:prSet presAssocID="{4F155B68-8389-4ADC-8077-D978F1ED298E}" presName="bgRect" presStyleLbl="bgShp" presStyleIdx="1" presStyleCnt="3"/>
      <dgm:spPr/>
    </dgm:pt>
    <dgm:pt modelId="{DF546890-8087-4A06-967B-9A836CD323B3}" type="pres">
      <dgm:prSet presAssocID="{4F155B68-8389-4ADC-8077-D978F1ED298E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15B179E-24EB-4182-8262-75C2AC7A5BF3}" type="pres">
      <dgm:prSet presAssocID="{4F155B68-8389-4ADC-8077-D978F1ED298E}" presName="spaceRect" presStyleCnt="0"/>
      <dgm:spPr/>
    </dgm:pt>
    <dgm:pt modelId="{4B0203FA-F42C-4AA3-B2B5-6A3B91409C39}" type="pres">
      <dgm:prSet presAssocID="{4F155B68-8389-4ADC-8077-D978F1ED298E}" presName="parTx" presStyleLbl="revTx" presStyleIdx="1" presStyleCnt="3">
        <dgm:presLayoutVars>
          <dgm:chMax val="0"/>
          <dgm:chPref val="0"/>
        </dgm:presLayoutVars>
      </dgm:prSet>
      <dgm:spPr/>
    </dgm:pt>
    <dgm:pt modelId="{52345BFD-8D19-4D6A-BC57-9F288AC85050}" type="pres">
      <dgm:prSet presAssocID="{9094CC96-E51D-4298-AC8E-3D647433D9B4}" presName="sibTrans" presStyleCnt="0"/>
      <dgm:spPr/>
    </dgm:pt>
    <dgm:pt modelId="{04F74AD5-A81A-4E3B-8C32-DF28589B9449}" type="pres">
      <dgm:prSet presAssocID="{FD5B1684-4D10-4EB4-90C5-FA3FD91CC5D4}" presName="compNode" presStyleCnt="0"/>
      <dgm:spPr/>
    </dgm:pt>
    <dgm:pt modelId="{BB206699-AD40-4FC0-ACAB-1FA3C929E0EB}" type="pres">
      <dgm:prSet presAssocID="{FD5B1684-4D10-4EB4-90C5-FA3FD91CC5D4}" presName="bgRect" presStyleLbl="bgShp" presStyleIdx="2" presStyleCnt="3"/>
      <dgm:spPr/>
    </dgm:pt>
    <dgm:pt modelId="{8D313646-2E69-4316-9626-1CE2BAB7D6FB}" type="pres">
      <dgm:prSet presAssocID="{FD5B1684-4D10-4EB4-90C5-FA3FD91CC5D4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7B45BC2B-F40D-4055-9F86-33987735A843}" type="pres">
      <dgm:prSet presAssocID="{FD5B1684-4D10-4EB4-90C5-FA3FD91CC5D4}" presName="spaceRect" presStyleCnt="0"/>
      <dgm:spPr/>
    </dgm:pt>
    <dgm:pt modelId="{5F5BF9EC-AF0A-4326-BD3D-97AE0CF76425}" type="pres">
      <dgm:prSet presAssocID="{FD5B1684-4D10-4EB4-90C5-FA3FD91CC5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E6943B-0226-40CC-836D-20193F614E4F}" srcId="{FA088000-A6FF-45B3-A4BB-D1233426CEF1}" destId="{0F57610F-C0F6-444A-AFE6-F5A16578D4A5}" srcOrd="0" destOrd="0" parTransId="{C4E50E88-8334-4ADD-9A7A-E3CB5681FB49}" sibTransId="{8C2F31F3-0B1A-4C15-B037-107C4EEC2629}"/>
    <dgm:cxn modelId="{BD880843-C213-424E-9514-F919828E4D76}" srcId="{FA088000-A6FF-45B3-A4BB-D1233426CEF1}" destId="{4F155B68-8389-4ADC-8077-D978F1ED298E}" srcOrd="1" destOrd="0" parTransId="{8718D117-05BB-45BB-91FB-CD1BDFD10660}" sibTransId="{9094CC96-E51D-4298-AC8E-3D647433D9B4}"/>
    <dgm:cxn modelId="{EAC289B4-611F-497C-AD1C-D0D24A8A87CC}" type="presOf" srcId="{0F57610F-C0F6-444A-AFE6-F5A16578D4A5}" destId="{D4FB6008-F84B-4544-A94E-3075E93C98AA}" srcOrd="0" destOrd="0" presId="urn:microsoft.com/office/officeart/2018/2/layout/IconVerticalSolidList"/>
    <dgm:cxn modelId="{BF878BBD-FC74-4A3B-B277-3795BF8461DC}" type="presOf" srcId="{4F155B68-8389-4ADC-8077-D978F1ED298E}" destId="{4B0203FA-F42C-4AA3-B2B5-6A3B91409C39}" srcOrd="0" destOrd="0" presId="urn:microsoft.com/office/officeart/2018/2/layout/IconVerticalSolidList"/>
    <dgm:cxn modelId="{A92362D1-38A5-4612-976D-93F523465A8D}" type="presOf" srcId="{FA088000-A6FF-45B3-A4BB-D1233426CEF1}" destId="{05719290-BB46-47E8-B0C9-88569A392B73}" srcOrd="0" destOrd="0" presId="urn:microsoft.com/office/officeart/2018/2/layout/IconVerticalSolidList"/>
    <dgm:cxn modelId="{4C555CDD-BAF8-4693-AFC0-99650D955A85}" type="presOf" srcId="{FD5B1684-4D10-4EB4-90C5-FA3FD91CC5D4}" destId="{5F5BF9EC-AF0A-4326-BD3D-97AE0CF76425}" srcOrd="0" destOrd="0" presId="urn:microsoft.com/office/officeart/2018/2/layout/IconVerticalSolidList"/>
    <dgm:cxn modelId="{D4BB78E0-A7AF-4407-8293-A49755AD9A78}" srcId="{FA088000-A6FF-45B3-A4BB-D1233426CEF1}" destId="{FD5B1684-4D10-4EB4-90C5-FA3FD91CC5D4}" srcOrd="2" destOrd="0" parTransId="{DD2C5CF2-F8D9-491F-AF2A-141B4AE308EB}" sibTransId="{8B1434B4-38EB-43DD-ABE1-52218850287C}"/>
    <dgm:cxn modelId="{BF6A8FFD-654E-4B3D-9DF5-3B89DC31928B}" type="presParOf" srcId="{05719290-BB46-47E8-B0C9-88569A392B73}" destId="{59316D2B-4909-475E-818B-96FF82A47275}" srcOrd="0" destOrd="0" presId="urn:microsoft.com/office/officeart/2018/2/layout/IconVerticalSolidList"/>
    <dgm:cxn modelId="{7F8D809A-0AA7-4B8B-97D9-90BE4F64C7DF}" type="presParOf" srcId="{59316D2B-4909-475E-818B-96FF82A47275}" destId="{E32FB542-810F-4FC8-A259-4992866D3964}" srcOrd="0" destOrd="0" presId="urn:microsoft.com/office/officeart/2018/2/layout/IconVerticalSolidList"/>
    <dgm:cxn modelId="{2B1054CE-1465-4836-BC8E-5DE5762CD507}" type="presParOf" srcId="{59316D2B-4909-475E-818B-96FF82A47275}" destId="{A5982309-23E8-4B3E-9AF5-5F94C996282B}" srcOrd="1" destOrd="0" presId="urn:microsoft.com/office/officeart/2018/2/layout/IconVerticalSolidList"/>
    <dgm:cxn modelId="{55815B5B-F9EB-48B7-974B-C55849E1A6DF}" type="presParOf" srcId="{59316D2B-4909-475E-818B-96FF82A47275}" destId="{343AB9E8-1ABE-455F-9D5D-D531FDA3399F}" srcOrd="2" destOrd="0" presId="urn:microsoft.com/office/officeart/2018/2/layout/IconVerticalSolidList"/>
    <dgm:cxn modelId="{217C5403-15EA-46AC-AC0D-63E55B90B1E0}" type="presParOf" srcId="{59316D2B-4909-475E-818B-96FF82A47275}" destId="{D4FB6008-F84B-4544-A94E-3075E93C98AA}" srcOrd="3" destOrd="0" presId="urn:microsoft.com/office/officeart/2018/2/layout/IconVerticalSolidList"/>
    <dgm:cxn modelId="{38170900-0EAB-429A-B0D6-7D307F446548}" type="presParOf" srcId="{05719290-BB46-47E8-B0C9-88569A392B73}" destId="{D9EA8B62-20DF-40B0-9FE7-3A2D13BA2107}" srcOrd="1" destOrd="0" presId="urn:microsoft.com/office/officeart/2018/2/layout/IconVerticalSolidList"/>
    <dgm:cxn modelId="{CE99285A-E232-446F-BA27-24BB7DFE9043}" type="presParOf" srcId="{05719290-BB46-47E8-B0C9-88569A392B73}" destId="{4F760789-EC19-4072-BC91-77AEFC8394C9}" srcOrd="2" destOrd="0" presId="urn:microsoft.com/office/officeart/2018/2/layout/IconVerticalSolidList"/>
    <dgm:cxn modelId="{CAFB4B48-9C35-4565-BD6E-C925507D1959}" type="presParOf" srcId="{4F760789-EC19-4072-BC91-77AEFC8394C9}" destId="{5D298175-A216-4B14-9B97-55C992615F8B}" srcOrd="0" destOrd="0" presId="urn:microsoft.com/office/officeart/2018/2/layout/IconVerticalSolidList"/>
    <dgm:cxn modelId="{9FF0D5DC-00C2-4520-93BF-06BA683A68F4}" type="presParOf" srcId="{4F760789-EC19-4072-BC91-77AEFC8394C9}" destId="{DF546890-8087-4A06-967B-9A836CD323B3}" srcOrd="1" destOrd="0" presId="urn:microsoft.com/office/officeart/2018/2/layout/IconVerticalSolidList"/>
    <dgm:cxn modelId="{5724D05C-1604-4E1E-BDC7-428B89CFF462}" type="presParOf" srcId="{4F760789-EC19-4072-BC91-77AEFC8394C9}" destId="{D15B179E-24EB-4182-8262-75C2AC7A5BF3}" srcOrd="2" destOrd="0" presId="urn:microsoft.com/office/officeart/2018/2/layout/IconVerticalSolidList"/>
    <dgm:cxn modelId="{CDAFF895-C390-4BF7-880E-337EFC8C57CA}" type="presParOf" srcId="{4F760789-EC19-4072-BC91-77AEFC8394C9}" destId="{4B0203FA-F42C-4AA3-B2B5-6A3B91409C39}" srcOrd="3" destOrd="0" presId="urn:microsoft.com/office/officeart/2018/2/layout/IconVerticalSolidList"/>
    <dgm:cxn modelId="{4D31F70E-28D3-40D8-B295-6239647A5543}" type="presParOf" srcId="{05719290-BB46-47E8-B0C9-88569A392B73}" destId="{52345BFD-8D19-4D6A-BC57-9F288AC85050}" srcOrd="3" destOrd="0" presId="urn:microsoft.com/office/officeart/2018/2/layout/IconVerticalSolidList"/>
    <dgm:cxn modelId="{070C648A-632C-4610-A2FC-CACB4FF99DE4}" type="presParOf" srcId="{05719290-BB46-47E8-B0C9-88569A392B73}" destId="{04F74AD5-A81A-4E3B-8C32-DF28589B9449}" srcOrd="4" destOrd="0" presId="urn:microsoft.com/office/officeart/2018/2/layout/IconVerticalSolidList"/>
    <dgm:cxn modelId="{B16DFBE7-8EA0-4093-A0A5-24B270BBBA85}" type="presParOf" srcId="{04F74AD5-A81A-4E3B-8C32-DF28589B9449}" destId="{BB206699-AD40-4FC0-ACAB-1FA3C929E0EB}" srcOrd="0" destOrd="0" presId="urn:microsoft.com/office/officeart/2018/2/layout/IconVerticalSolidList"/>
    <dgm:cxn modelId="{8ACBB1FF-844F-4602-988F-5B2590D41F6B}" type="presParOf" srcId="{04F74AD5-A81A-4E3B-8C32-DF28589B9449}" destId="{8D313646-2E69-4316-9626-1CE2BAB7D6FB}" srcOrd="1" destOrd="0" presId="urn:microsoft.com/office/officeart/2018/2/layout/IconVerticalSolidList"/>
    <dgm:cxn modelId="{A6EA96F2-4172-4CBC-9F45-D0F0AED4D000}" type="presParOf" srcId="{04F74AD5-A81A-4E3B-8C32-DF28589B9449}" destId="{7B45BC2B-F40D-4055-9F86-33987735A843}" srcOrd="2" destOrd="0" presId="urn:microsoft.com/office/officeart/2018/2/layout/IconVerticalSolidList"/>
    <dgm:cxn modelId="{3AF81C37-FC19-40A9-AD48-5E76E1CD36AA}" type="presParOf" srcId="{04F74AD5-A81A-4E3B-8C32-DF28589B9449}" destId="{5F5BF9EC-AF0A-4326-BD3D-97AE0CF764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FB542-810F-4FC8-A259-4992866D3964}">
      <dsp:nvSpPr>
        <dsp:cNvPr id="0" name=""/>
        <dsp:cNvSpPr/>
      </dsp:nvSpPr>
      <dsp:spPr>
        <a:xfrm>
          <a:off x="0" y="506"/>
          <a:ext cx="10515600" cy="1186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82309-23E8-4B3E-9AF5-5F94C996282B}">
      <dsp:nvSpPr>
        <dsp:cNvPr id="0" name=""/>
        <dsp:cNvSpPr/>
      </dsp:nvSpPr>
      <dsp:spPr>
        <a:xfrm>
          <a:off x="358802" y="267385"/>
          <a:ext cx="652369" cy="652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B6008-F84B-4544-A94E-3075E93C98AA}">
      <dsp:nvSpPr>
        <dsp:cNvPr id="0" name=""/>
        <dsp:cNvSpPr/>
      </dsp:nvSpPr>
      <dsp:spPr>
        <a:xfrm>
          <a:off x="1369974" y="506"/>
          <a:ext cx="9145625" cy="118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32" tIns="125532" rIns="125532" bIns="1255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Referral link </a:t>
          </a:r>
          <a:r>
            <a:rPr lang="en-US" sz="2500" kern="1200" dirty="0">
              <a:hlinkClick xmlns:r="http://schemas.openxmlformats.org/officeDocument/2006/relationships" r:id="rId3"/>
            </a:rPr>
            <a:t>www.severnwye.org.uk/refer</a:t>
          </a:r>
          <a:endParaRPr lang="en-US" sz="2500" kern="1200" dirty="0"/>
        </a:p>
      </dsp:txBody>
      <dsp:txXfrm>
        <a:off x="1369974" y="506"/>
        <a:ext cx="9145625" cy="1186125"/>
      </dsp:txXfrm>
    </dsp:sp>
    <dsp:sp modelId="{5D298175-A216-4B14-9B97-55C992615F8B}">
      <dsp:nvSpPr>
        <dsp:cNvPr id="0" name=""/>
        <dsp:cNvSpPr/>
      </dsp:nvSpPr>
      <dsp:spPr>
        <a:xfrm>
          <a:off x="0" y="1483163"/>
          <a:ext cx="10515600" cy="1186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6890-8087-4A06-967B-9A836CD323B3}">
      <dsp:nvSpPr>
        <dsp:cNvPr id="0" name=""/>
        <dsp:cNvSpPr/>
      </dsp:nvSpPr>
      <dsp:spPr>
        <a:xfrm>
          <a:off x="358802" y="1750041"/>
          <a:ext cx="652369" cy="6523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203FA-F42C-4AA3-B2B5-6A3B91409C39}">
      <dsp:nvSpPr>
        <dsp:cNvPr id="0" name=""/>
        <dsp:cNvSpPr/>
      </dsp:nvSpPr>
      <dsp:spPr>
        <a:xfrm>
          <a:off x="1369974" y="1483163"/>
          <a:ext cx="9145625" cy="118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32" tIns="125532" rIns="125532" bIns="1255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Email </a:t>
          </a:r>
          <a:r>
            <a:rPr lang="en-US" sz="2500" kern="1200">
              <a:hlinkClick xmlns:r="http://schemas.openxmlformats.org/officeDocument/2006/relationships" r:id="rId6"/>
            </a:rPr>
            <a:t>communityadvice@severnwye.org.uk</a:t>
          </a:r>
          <a:endParaRPr lang="en-US" sz="2500" kern="1200"/>
        </a:p>
      </dsp:txBody>
      <dsp:txXfrm>
        <a:off x="1369974" y="1483163"/>
        <a:ext cx="9145625" cy="1186125"/>
      </dsp:txXfrm>
    </dsp:sp>
    <dsp:sp modelId="{BB206699-AD40-4FC0-ACAB-1FA3C929E0EB}">
      <dsp:nvSpPr>
        <dsp:cNvPr id="0" name=""/>
        <dsp:cNvSpPr/>
      </dsp:nvSpPr>
      <dsp:spPr>
        <a:xfrm>
          <a:off x="0" y="2965820"/>
          <a:ext cx="10515600" cy="1186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13646-2E69-4316-9626-1CE2BAB7D6FB}">
      <dsp:nvSpPr>
        <dsp:cNvPr id="0" name=""/>
        <dsp:cNvSpPr/>
      </dsp:nvSpPr>
      <dsp:spPr>
        <a:xfrm>
          <a:off x="358802" y="3232698"/>
          <a:ext cx="652369" cy="6523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BF9EC-AF0A-4326-BD3D-97AE0CF76425}">
      <dsp:nvSpPr>
        <dsp:cNvPr id="0" name=""/>
        <dsp:cNvSpPr/>
      </dsp:nvSpPr>
      <dsp:spPr>
        <a:xfrm>
          <a:off x="1369974" y="2965820"/>
          <a:ext cx="9145625" cy="118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32" tIns="125532" rIns="125532" bIns="1255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Phone 0800 170 1432</a:t>
          </a:r>
        </a:p>
      </dsp:txBody>
      <dsp:txXfrm>
        <a:off x="1369974" y="2965820"/>
        <a:ext cx="9145625" cy="1186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7322E-8292-4A21-92EB-3E94BEAAB665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0AFE-4ADE-4B51-B027-433DB50AC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metercheck.citizensadvice.org.uk/meter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indmysupplier.energy/" TargetMode="External"/><Relationship Id="rId4" Type="http://schemas.openxmlformats.org/officeDocument/2006/relationships/hyperlink" Target="https://connections.nationalgrid.co.uk/who-is-my-electricity-supplier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2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4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5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6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3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4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need to trek out to take readings when dark, cold wet and windy. </a:t>
            </a:r>
          </a:p>
          <a:p>
            <a:r>
              <a:rPr lang="en-GB" dirty="0"/>
              <a:t>Helpful for those living with VI and mobility difficulties. </a:t>
            </a:r>
          </a:p>
          <a:p>
            <a:r>
              <a:rPr lang="en-GB" dirty="0"/>
              <a:t>Wired systems most of us use without a glance!</a:t>
            </a:r>
          </a:p>
          <a:p>
            <a:r>
              <a:rPr lang="en-GB" dirty="0"/>
              <a:t>We accept meter reading off meters without hesitation-generally. </a:t>
            </a:r>
          </a:p>
          <a:p>
            <a:r>
              <a:rPr lang="en-GB" dirty="0"/>
              <a:t>Any doubt with meter readings that’s where we can support and ensure meters are reading correctly. </a:t>
            </a:r>
          </a:p>
          <a:p>
            <a:r>
              <a:rPr lang="en-GB" dirty="0"/>
              <a:t>We could all do with snoozing at 10pm and waking at 7am! Well I could!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2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Adopt behavioural changes improving energy use.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Age UK link to finding out whether clients have a smart meter (confirms SMET 1 or 2) </a:t>
            </a:r>
          </a:p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https://smartmetercheck.citizensadvice.org.uk/meters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MPAN needed and postcode. This can be found by searching  my supplier at National Grid for electricity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National Grid - Who is my electricity supplier?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Gas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Find My Supplier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Some current measures as of June 2024:  </a:t>
            </a:r>
          </a:p>
          <a:p>
            <a:r>
              <a:rPr lang="en-GB" dirty="0"/>
              <a:t>Insulation, usually cavity walls and lofts,  loft top ups and floors.</a:t>
            </a:r>
          </a:p>
          <a:p>
            <a:r>
              <a:rPr lang="en-GB" dirty="0"/>
              <a:t>Repair scheme for boilers/heating system , broken/cracked oil tanks, replace broken down central heating radiators, storage heaters, hot water tanks and immersion heaters, central heating controls  and additional radiators. </a:t>
            </a:r>
          </a:p>
          <a:p>
            <a:r>
              <a:rPr lang="en-GB" dirty="0"/>
              <a:t>Cleaner heating systems such as air source heat pumps and high heat retention storage heaters. </a:t>
            </a:r>
          </a:p>
          <a:p>
            <a:r>
              <a:rPr lang="en-GB" dirty="0"/>
              <a:t>Thermostatic radiator valves on traditional gas central heating as well as smart heating controls.</a:t>
            </a:r>
          </a:p>
          <a:p>
            <a:endParaRPr lang="en-GB" dirty="0"/>
          </a:p>
          <a:p>
            <a:r>
              <a:rPr lang="en-GB" dirty="0"/>
              <a:t>Minimum Energy Efficiency Standards (MEES)  </a:t>
            </a:r>
            <a:r>
              <a:rPr lang="en-GB" sz="1200" dirty="0"/>
              <a:t>https://www.gov.uk/guidance/domestic-private-rented-property-minimum-energy-efficiency-standard-landlord-guidance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0AFE-4ADE-4B51-B027-433DB50ACB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4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78408" y="2000678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9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6734" y="1747707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0B46C-D208-CB48-91EB-57A90C3A2E13}"/>
              </a:ext>
            </a:extLst>
          </p:cNvPr>
          <p:cNvGrpSpPr/>
          <p:nvPr userDrawn="1"/>
        </p:nvGrpSpPr>
        <p:grpSpPr>
          <a:xfrm>
            <a:off x="4102048" y="4901089"/>
            <a:ext cx="4094480" cy="271407"/>
            <a:chOff x="4246880" y="4911249"/>
            <a:chExt cx="4094480" cy="271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911249"/>
              <a:ext cx="1849120" cy="271407"/>
              <a:chOff x="2946400" y="5230217"/>
              <a:chExt cx="1849120" cy="27140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21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7075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5" cy="7034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066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6734" y="1747707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0B46C-D208-CB48-91EB-57A90C3A2E13}"/>
              </a:ext>
            </a:extLst>
          </p:cNvPr>
          <p:cNvGrpSpPr/>
          <p:nvPr userDrawn="1"/>
        </p:nvGrpSpPr>
        <p:grpSpPr>
          <a:xfrm>
            <a:off x="4102048" y="4901089"/>
            <a:ext cx="4094480" cy="271407"/>
            <a:chOff x="4246880" y="4911249"/>
            <a:chExt cx="4094480" cy="271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911249"/>
              <a:ext cx="1849120" cy="271407"/>
              <a:chOff x="2946400" y="5230217"/>
              <a:chExt cx="1849120" cy="27140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21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3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408" y="200067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6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83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42271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6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96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777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474" y="6045798"/>
            <a:ext cx="790576" cy="7034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4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477" y="6045797"/>
            <a:ext cx="790576" cy="7034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6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38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76480ABC-2AAD-374B-9B79-56D398F19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734" y="1753664"/>
            <a:ext cx="3098532" cy="27571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19F0B-ED8B-1A46-8BF7-46850701903B}"/>
              </a:ext>
            </a:extLst>
          </p:cNvPr>
          <p:cNvGrpSpPr/>
          <p:nvPr userDrawn="1"/>
        </p:nvGrpSpPr>
        <p:grpSpPr>
          <a:xfrm>
            <a:off x="4048760" y="4911101"/>
            <a:ext cx="4094480" cy="271555"/>
            <a:chOff x="4246880" y="4911101"/>
            <a:chExt cx="4094480" cy="27155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2929247-05F6-F747-A8BD-179151F11218}"/>
                </a:ext>
              </a:extLst>
            </p:cNvPr>
            <p:cNvGrpSpPr/>
            <p:nvPr userDrawn="1"/>
          </p:nvGrpSpPr>
          <p:grpSpPr>
            <a:xfrm>
              <a:off x="4246880" y="4911101"/>
              <a:ext cx="1849120" cy="271555"/>
              <a:chOff x="2946400" y="5230069"/>
              <a:chExt cx="1849120" cy="271555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BFFE91AE-3676-0146-97CE-C3B9D34367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069"/>
                <a:ext cx="243840" cy="24384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8F00A8-B865-E74D-95F3-6CF54C3ECE84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42F582-1E9B-FC4C-95C6-8C18896283B1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2314242E-126B-7244-8663-A33A306C5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A6A9DF-75FE-2C4B-8010-49A9A784AA73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408" y="200067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97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789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3893321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85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829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61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62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474" y="6045798"/>
            <a:ext cx="790576" cy="7034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18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477" y="6045797"/>
            <a:ext cx="790576" cy="7034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6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8"/>
            <a:chOff x="838200" y="6045798"/>
            <a:chExt cx="10521875" cy="703478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2939711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E7DAAA1B-5936-4947-AA29-3ADAB877C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734" y="1753664"/>
            <a:ext cx="3098532" cy="27571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CB72A-FA06-D14B-A156-E05153582849}"/>
              </a:ext>
            </a:extLst>
          </p:cNvPr>
          <p:cNvGrpSpPr/>
          <p:nvPr userDrawn="1"/>
        </p:nvGrpSpPr>
        <p:grpSpPr>
          <a:xfrm>
            <a:off x="4048760" y="4911101"/>
            <a:ext cx="4094480" cy="271555"/>
            <a:chOff x="4246880" y="4911101"/>
            <a:chExt cx="4094480" cy="2715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B434C3-844D-C147-B45E-4C47C3478A59}"/>
                </a:ext>
              </a:extLst>
            </p:cNvPr>
            <p:cNvGrpSpPr/>
            <p:nvPr userDrawn="1"/>
          </p:nvGrpSpPr>
          <p:grpSpPr>
            <a:xfrm>
              <a:off x="4246880" y="4911101"/>
              <a:ext cx="1849120" cy="271555"/>
              <a:chOff x="2946400" y="5230069"/>
              <a:chExt cx="1849120" cy="271555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3A61EE92-6166-5944-86FE-A7518D8899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069"/>
                <a:ext cx="243840" cy="24384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02303C-CC95-E543-9AF8-C85EE19B259F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D2BB5F-F939-7449-802A-EBDF4D22AA4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47CEE25F-32E2-FF43-8D56-7694300D59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7E960D-9BA6-9D49-B32F-D1D8F1536FD4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178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408" y="200067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47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04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1510968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239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577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029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474" y="6045798"/>
            <a:ext cx="790576" cy="7034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36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477" y="6045797"/>
            <a:ext cx="790576" cy="7034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9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74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3253CC0-DF41-8F4B-8B22-DAF4FF37F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734" y="1753664"/>
            <a:ext cx="3098532" cy="27571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343D87-C3BA-3246-BA15-76AF73D267FE}"/>
              </a:ext>
            </a:extLst>
          </p:cNvPr>
          <p:cNvGrpSpPr/>
          <p:nvPr userDrawn="1"/>
        </p:nvGrpSpPr>
        <p:grpSpPr>
          <a:xfrm>
            <a:off x="4048760" y="4911101"/>
            <a:ext cx="4094480" cy="271555"/>
            <a:chOff x="4246880" y="4911101"/>
            <a:chExt cx="4094480" cy="2715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F261A3-E386-EB48-ACFD-FF0D130F3EB1}"/>
                </a:ext>
              </a:extLst>
            </p:cNvPr>
            <p:cNvGrpSpPr/>
            <p:nvPr userDrawn="1"/>
          </p:nvGrpSpPr>
          <p:grpSpPr>
            <a:xfrm>
              <a:off x="4246880" y="4911101"/>
              <a:ext cx="1849120" cy="271555"/>
              <a:chOff x="2946400" y="5230069"/>
              <a:chExt cx="1849120" cy="271555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C4B346BA-DA5A-FB45-BDB7-A24AD8046A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069"/>
                <a:ext cx="243840" cy="24384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AAA268-12F5-BE4D-8E6D-9797FBA7B2A9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CB079B-994F-0E46-A8A4-6689FC180ED8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57481668-E1AF-3A4D-B198-9AF03AE954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513D58-9832-134B-A2CF-D107261CA11F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447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408" y="200067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5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818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3344438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42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008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05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151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474" y="6045798"/>
            <a:ext cx="790576" cy="7034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09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477" y="6045797"/>
            <a:ext cx="790576" cy="7034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3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31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734" y="1753664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64855CA-8B08-AE42-9D18-7CF9D42913A3}"/>
              </a:ext>
            </a:extLst>
          </p:cNvPr>
          <p:cNvGrpSpPr/>
          <p:nvPr userDrawn="1"/>
        </p:nvGrpSpPr>
        <p:grpSpPr>
          <a:xfrm>
            <a:off x="4048760" y="4911101"/>
            <a:ext cx="4094480" cy="271555"/>
            <a:chOff x="4246880" y="4911101"/>
            <a:chExt cx="4094480" cy="2715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911101"/>
              <a:ext cx="1849120" cy="271555"/>
              <a:chOff x="2946400" y="5230069"/>
              <a:chExt cx="1849120" cy="271555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069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96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408" y="200067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16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39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8"/>
            <a:chOff x="838200" y="6045798"/>
            <a:chExt cx="10521875" cy="703478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6" cy="7034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3706731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356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17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96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68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2474" y="6045798"/>
            <a:ext cx="790576" cy="7034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6" cy="7034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166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734" y="1679238"/>
            <a:ext cx="3098532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A733E-3348-0A4B-AEA5-786D958B758A}"/>
              </a:ext>
            </a:extLst>
          </p:cNvPr>
          <p:cNvGrpSpPr/>
          <p:nvPr userDrawn="1"/>
        </p:nvGrpSpPr>
        <p:grpSpPr>
          <a:xfrm>
            <a:off x="4048760" y="4846200"/>
            <a:ext cx="4094480" cy="291727"/>
            <a:chOff x="4246880" y="4890929"/>
            <a:chExt cx="4094480" cy="2917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890929"/>
              <a:ext cx="1849120" cy="291727"/>
              <a:chOff x="2946400" y="5209897"/>
              <a:chExt cx="1849120" cy="29172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0989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359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78408" y="2000678"/>
            <a:ext cx="3098531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36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622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8"/>
            <a:chOff x="838200" y="6045798"/>
            <a:chExt cx="10521875" cy="703478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4112504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503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213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65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26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4C2C578C-A77C-B743-B34F-68277EF66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2474" y="6045798"/>
            <a:ext cx="790575" cy="70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5" cy="7034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137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6734" y="1731748"/>
            <a:ext cx="3098531" cy="27571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814CFB6-88FE-6144-9CD4-80D0658BAD3F}"/>
              </a:ext>
            </a:extLst>
          </p:cNvPr>
          <p:cNvGrpSpPr/>
          <p:nvPr userDrawn="1"/>
        </p:nvGrpSpPr>
        <p:grpSpPr>
          <a:xfrm>
            <a:off x="4048760" y="4885130"/>
            <a:ext cx="4094480" cy="291727"/>
            <a:chOff x="4246880" y="4890929"/>
            <a:chExt cx="4094480" cy="2917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890929"/>
              <a:ext cx="1849120" cy="291727"/>
              <a:chOff x="2946400" y="5209897"/>
              <a:chExt cx="1849120" cy="29172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0989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0042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78408" y="2000678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26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551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248193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989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54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67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550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4C2C578C-A77C-B743-B34F-68277EF66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2474" y="6045798"/>
            <a:ext cx="790575" cy="7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3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5" cy="7034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9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29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6734" y="1747707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0B46C-D208-CB48-91EB-57A90C3A2E13}"/>
              </a:ext>
            </a:extLst>
          </p:cNvPr>
          <p:cNvGrpSpPr/>
          <p:nvPr userDrawn="1"/>
        </p:nvGrpSpPr>
        <p:grpSpPr>
          <a:xfrm>
            <a:off x="4102048" y="4901089"/>
            <a:ext cx="4094480" cy="271407"/>
            <a:chOff x="4246880" y="4911249"/>
            <a:chExt cx="4094480" cy="271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911249"/>
              <a:ext cx="1849120" cy="271407"/>
              <a:chOff x="2946400" y="5230217"/>
              <a:chExt cx="1849120" cy="27140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21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00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78408" y="2000678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00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493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3557536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323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171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17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971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4C2C578C-A77C-B743-B34F-68277EF66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2474" y="6045798"/>
            <a:ext cx="790575" cy="7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69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5" cy="7034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0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307" y="2185638"/>
            <a:ext cx="3932237" cy="36833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10806544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6668983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566E44B-8D25-1F4B-A605-0F2387A3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6477" y="6045797"/>
            <a:ext cx="790575" cy="7034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6668983" y="505461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009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6734" y="1747707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298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0B46C-D208-CB48-91EB-57A90C3A2E13}"/>
              </a:ext>
            </a:extLst>
          </p:cNvPr>
          <p:cNvGrpSpPr/>
          <p:nvPr userDrawn="1"/>
        </p:nvGrpSpPr>
        <p:grpSpPr>
          <a:xfrm>
            <a:off x="4102048" y="4901089"/>
            <a:ext cx="4094480" cy="271407"/>
            <a:chOff x="4246880" y="4911249"/>
            <a:chExt cx="4094480" cy="271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96CC00-A9EA-4B4C-A24C-290D7837BF11}"/>
                </a:ext>
              </a:extLst>
            </p:cNvPr>
            <p:cNvGrpSpPr/>
            <p:nvPr userDrawn="1"/>
          </p:nvGrpSpPr>
          <p:grpSpPr>
            <a:xfrm>
              <a:off x="4246880" y="4911249"/>
              <a:ext cx="1849120" cy="271407"/>
              <a:chOff x="2946400" y="5230217"/>
              <a:chExt cx="1849120" cy="271407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8B9958C-054F-B345-8A9A-8197E7414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6400" y="5230217"/>
                <a:ext cx="243840" cy="24384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1419BD-4881-A04B-9661-77C226BC0D62}"/>
                  </a:ext>
                </a:extLst>
              </p:cNvPr>
              <p:cNvSpPr txBox="1"/>
              <p:nvPr userDrawn="1"/>
            </p:nvSpPr>
            <p:spPr>
              <a:xfrm>
                <a:off x="3190240" y="5234588"/>
                <a:ext cx="16052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severnwye.org.uk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831190-3159-4E49-A598-3C0D879E1F0A}"/>
                </a:ext>
              </a:extLst>
            </p:cNvPr>
            <p:cNvGrpSpPr/>
            <p:nvPr userDrawn="1"/>
          </p:nvGrpSpPr>
          <p:grpSpPr>
            <a:xfrm>
              <a:off x="6604000" y="4915620"/>
              <a:ext cx="1737360" cy="267036"/>
              <a:chOff x="5303520" y="5234588"/>
              <a:chExt cx="1737360" cy="26703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2ED08F6-564B-014D-A533-86D54378E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3520" y="5246186"/>
                <a:ext cx="300111" cy="2438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D6FEDD-7774-C346-BA02-8B0784CB7411}"/>
                  </a:ext>
                </a:extLst>
              </p:cNvPr>
              <p:cNvSpPr txBox="1"/>
              <p:nvPr userDrawn="1"/>
            </p:nvSpPr>
            <p:spPr>
              <a:xfrm>
                <a:off x="5638800" y="5234588"/>
                <a:ext cx="1402080" cy="267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70000" lnSpcReduction="20000"/>
              </a:bodyPr>
              <a:lstStyle/>
              <a:p>
                <a:pPr algn="l"/>
                <a:r>
                  <a:rPr lang="en-GB"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GB" sz="200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Severn_Wye</a:t>
                </a:r>
                <a:endParaRPr lang="en-GB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246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FD1957-A186-6D4C-9B8D-9E01B3743AE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6BFCB5-DC70-3F4D-9F09-FC8763A5D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8119411-E973-724D-B915-20623A3D4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CAB7599-3336-564E-B0A7-FC84F987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78408" y="2000678"/>
            <a:ext cx="3098531" cy="27571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E0436-D231-6D41-85DA-5173C73611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83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155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C0C-BCDE-EC48-80F6-86BFA25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ED2-F0FC-5547-B4B4-09931C85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352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959414-3CE8-6248-ABE2-43C07C335DC6}"/>
              </a:ext>
            </a:extLst>
          </p:cNvPr>
          <p:cNvGrpSpPr/>
          <p:nvPr userDrawn="1"/>
        </p:nvGrpSpPr>
        <p:grpSpPr>
          <a:xfrm>
            <a:off x="838200" y="153721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530AFE-9861-6F4B-805F-DF8FD44B2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D563D4-F786-7241-9817-05A64EF27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AD111B-4205-7142-8AA5-F19BED97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4254E-A2A8-2C42-B2F2-721079E96B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5622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1E12529-7AC8-A745-954B-E9C750142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12" y="2725555"/>
            <a:ext cx="6532562" cy="508601"/>
          </a:xfrm>
        </p:spPr>
        <p:txBody>
          <a:bodyPr anchor="b">
            <a:spAutoFit/>
          </a:bodyPr>
          <a:lstStyle>
            <a:lvl1pPr marL="0" indent="0" algn="l">
              <a:buNone/>
              <a:defRPr sz="4000" b="1" spc="-50"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Put your title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94E830D-70A0-FC48-A51D-50AC6FBB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312" y="3283894"/>
            <a:ext cx="6532562" cy="899157"/>
          </a:xfrm>
        </p:spPr>
        <p:txBody>
          <a:bodyPr anchor="t">
            <a:spAutoFit/>
          </a:bodyPr>
          <a:lstStyle>
            <a:lvl1pPr marL="0" indent="0" algn="l">
              <a:lnSpc>
                <a:spcPct val="114000"/>
              </a:lnSpc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sz="2400"/>
              <a:t>It’s always good to have a subtitle, even if it’s just your name and a date.</a:t>
            </a:r>
          </a:p>
        </p:txBody>
      </p:sp>
    </p:spTree>
    <p:extLst>
      <p:ext uri="{BB962C8B-B14F-4D97-AF65-F5344CB8AC3E}">
        <p14:creationId xmlns:p14="http://schemas.microsoft.com/office/powerpoint/2010/main" val="4903648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EB7C-541A-8449-972A-E5E9E64B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9DD9-52C2-0049-95DA-4CB55928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92DA-DDEE-7340-8A53-3A262BC2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2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9B9-0A72-3541-9E20-270C4B3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435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5184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C22DF2-76D7-AD4B-9877-D9F0D5800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1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4E3-3A32-E041-9606-9673D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9C24-EF3A-FD48-8F2B-FED803E2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98A0-9C00-5C4F-9126-D8F5D3AF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282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546-5658-6446-8B68-9BF1A18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EDB3E-CA7C-7A43-9EFA-F69405D84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2C-E057-9A4D-94A2-E2E3FE91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6790"/>
            <a:ext cx="3932237" cy="367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4DC73-EC5B-4645-9D56-E40559D01762}"/>
              </a:ext>
            </a:extLst>
          </p:cNvPr>
          <p:cNvCxnSpPr>
            <a:cxnSpLocks/>
          </p:cNvCxnSpPr>
          <p:nvPr userDrawn="1"/>
        </p:nvCxnSpPr>
        <p:spPr>
          <a:xfrm>
            <a:off x="807523" y="6397537"/>
            <a:ext cx="542912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067D9-9773-9F44-B70D-2500AC79F805}"/>
              </a:ext>
            </a:extLst>
          </p:cNvPr>
          <p:cNvCxnSpPr>
            <a:cxnSpLocks/>
          </p:cNvCxnSpPr>
          <p:nvPr userDrawn="1"/>
        </p:nvCxnSpPr>
        <p:spPr>
          <a:xfrm>
            <a:off x="2511364" y="6397537"/>
            <a:ext cx="3007309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CD864-2DBE-3142-9FFC-4F4F944469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4680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CEBB5-AD8B-3B40-951D-7E7610F58F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7376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4C2C578C-A77C-B743-B34F-68277EF66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2474" y="6045798"/>
            <a:ext cx="790575" cy="7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3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2.sv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B730D5-D3DA-8643-B992-703866C90DC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97537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D80CFA-AF7A-1F4D-A651-CD14B14170CA}"/>
              </a:ext>
            </a:extLst>
          </p:cNvPr>
          <p:cNvCxnSpPr>
            <a:cxnSpLocks/>
          </p:cNvCxnSpPr>
          <p:nvPr userDrawn="1"/>
        </p:nvCxnSpPr>
        <p:spPr>
          <a:xfrm>
            <a:off x="6679602" y="6397537"/>
            <a:ext cx="4680473" cy="0"/>
          </a:xfrm>
          <a:prstGeom prst="lin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D1D0D0BF-1EF9-E94C-B06D-1FC592E7C4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00712" y="6045798"/>
            <a:ext cx="790575" cy="7034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700712" y="6045798"/>
              <a:ext cx="790574" cy="703477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2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71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4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50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52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9"/>
            <a:chOff x="838200" y="6045798"/>
            <a:chExt cx="10521875" cy="703479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00712" y="6045798"/>
              <a:ext cx="790576" cy="703479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49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8"/>
            <a:chOff x="838200" y="6045798"/>
            <a:chExt cx="10521875" cy="703478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5700712" y="6045798"/>
              <a:ext cx="790576" cy="70347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90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4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4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8"/>
            <a:chOff x="838200" y="6045798"/>
            <a:chExt cx="10521875" cy="703478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4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5700712" y="6045798"/>
              <a:ext cx="790575" cy="703477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40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3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3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3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3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3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7AD2D-0A33-A44B-AB3A-1F4DE141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30D1-17B0-B146-ADA8-C1910FE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3345"/>
            <a:ext cx="10515600" cy="415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CDA2E-2F08-424E-993B-4EEE00B70C48}"/>
              </a:ext>
            </a:extLst>
          </p:cNvPr>
          <p:cNvGrpSpPr/>
          <p:nvPr userDrawn="1"/>
        </p:nvGrpSpPr>
        <p:grpSpPr>
          <a:xfrm>
            <a:off x="838200" y="6045798"/>
            <a:ext cx="10521875" cy="703477"/>
            <a:chOff x="838200" y="6045798"/>
            <a:chExt cx="10521875" cy="703477"/>
          </a:xfrm>
          <a:solidFill>
            <a:srgbClr val="FFFFFF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B730D5-D3DA-8643-B992-703866C90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D80CFA-AF7A-1F4D-A651-CD14B141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79602" y="6397537"/>
              <a:ext cx="4680473" cy="0"/>
            </a:xfrm>
            <a:prstGeom prst="line">
              <a:avLst/>
            </a:prstGeom>
            <a:grpFill/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1D0D0BF-1EF9-E94C-B06D-1FC592E7C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5700712" y="6045798"/>
              <a:ext cx="790574" cy="703477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A9F20-F41C-D84C-A5CF-F38A21CCD6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5461"/>
            <a:ext cx="105156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9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accent5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5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5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5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5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5"/>
        </a:buClr>
        <a:buFont typeface="System Font Regular"/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vernwye.org.uk/advice-support/resources-energy-efficiency-at-ho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rmandwell.co.uk/grants-and-fund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CFC85-2C38-B447-AB14-819DC6E03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37" y="1945770"/>
            <a:ext cx="8081795" cy="1848263"/>
          </a:xfrm>
        </p:spPr>
        <p:txBody>
          <a:bodyPr/>
          <a:lstStyle/>
          <a:p>
            <a:pPr algn="ctr"/>
            <a:r>
              <a:rPr lang="en-GB" sz="4800" dirty="0"/>
              <a:t>Energy Support in Gloucestershire</a:t>
            </a:r>
          </a:p>
        </p:txBody>
      </p:sp>
    </p:spTree>
    <p:extLst>
      <p:ext uri="{BB962C8B-B14F-4D97-AF65-F5344CB8AC3E}">
        <p14:creationId xmlns:p14="http://schemas.microsoft.com/office/powerpoint/2010/main" val="205054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Smart meters-benefits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060"/>
            <a:ext cx="10515600" cy="467351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GB" sz="2400" dirty="0">
                <a:effectLst/>
                <a:ea typeface="Calibri Light" panose="020F0302020204030204" pitchFamily="34" charset="0"/>
              </a:rPr>
              <a:t>Accurate billing, no need to give readings unless a signal error occurs. Access to supplier discounts  e.g. time in use tariffs and rewards. Supports clients with vulnerabilities making life easier for them. Accessible in-home display too.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GB" sz="2400" dirty="0">
                <a:effectLst/>
                <a:ea typeface="Calibri Light" panose="020F0302020204030204" pitchFamily="34" charset="0"/>
              </a:rPr>
              <a:t>In-home Display uses radio waves i.e. wireless system. Less risks than wired systems * Government Dept for Health. S</a:t>
            </a:r>
            <a:r>
              <a:rPr lang="en-GB" sz="2400" dirty="0">
                <a:ea typeface="Calibri Light" panose="020F0302020204030204" pitchFamily="34" charset="0"/>
              </a:rPr>
              <a:t>ame as </a:t>
            </a:r>
            <a:r>
              <a:rPr lang="en-GB" sz="2400" dirty="0">
                <a:effectLst/>
                <a:ea typeface="Calibri Light" panose="020F0302020204030204" pitchFamily="34" charset="0"/>
              </a:rPr>
              <a:t>using your TV on standby or your car key. </a:t>
            </a:r>
            <a:r>
              <a:rPr lang="en-GB" sz="2400" dirty="0">
                <a:ea typeface="Calibri Light" panose="020F0302020204030204" pitchFamily="34" charset="0"/>
                <a:sym typeface="Wingdings" panose="05000000000000000000" pitchFamily="2" charset="2"/>
              </a:rPr>
              <a:t> Cost £2 a year to run 24/7.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GB" sz="2400" dirty="0">
                <a:effectLst/>
                <a:ea typeface="Calibri Light" panose="020F0302020204030204" pitchFamily="34" charset="0"/>
                <a:sym typeface="Wingdings" panose="05000000000000000000" pitchFamily="2" charset="2"/>
              </a:rPr>
              <a:t>Snoozes at 10pm, wakes at 7am! Applies your standing daily charges at midnight.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GB" sz="2400" dirty="0">
                <a:ea typeface="Calibri Light" panose="020F0302020204030204" pitchFamily="34" charset="0"/>
                <a:sym typeface="Wingdings" panose="05000000000000000000" pitchFamily="2" charset="2"/>
              </a:rPr>
              <a:t>Second Generation rolled out in 2018. Across the Smart Network so you can change suppliers   Generation 1 being moved and adopting smart network over time. We can ask for you to be moved!</a:t>
            </a:r>
            <a:endParaRPr lang="en-GB" sz="2400" dirty="0">
              <a:solidFill>
                <a:srgbClr val="383330"/>
              </a:solidFill>
              <a:ea typeface="Calibri Light" panose="020F030202020403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GB" sz="2400" dirty="0">
                <a:ea typeface="Calibri Light" panose="020F0302020204030204" pitchFamily="34" charset="0"/>
                <a:sym typeface="Wingdings" panose="05000000000000000000" pitchFamily="2" charset="2"/>
              </a:rPr>
              <a:t>Smart meters and the in-home display supports you with reducing your energy use. Seeing and understanding how you use your energy means lower bills and a lower carbon footprint. Win/Win.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endParaRPr lang="en-GB" sz="2200" dirty="0"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solidFill>
                <a:srgbClr val="383330"/>
              </a:solidFill>
              <a:effectLst/>
              <a:highlight>
                <a:srgbClr val="FFFFFF"/>
              </a:highlight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2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50847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Energy Efficiency Advice</a:t>
            </a:r>
            <a:br>
              <a:rPr lang="en-GB" dirty="0"/>
            </a:br>
            <a:r>
              <a:rPr lang="en-GB" dirty="0"/>
              <a:t>What households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CF3EF-DBBC-6379-EDEB-8E0775AD340E}"/>
              </a:ext>
            </a:extLst>
          </p:cNvPr>
          <p:cNvSpPr txBox="1"/>
          <p:nvPr/>
        </p:nvSpPr>
        <p:spPr>
          <a:xfrm>
            <a:off x="1136109" y="2406906"/>
            <a:ext cx="9744683" cy="39687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Lower the room thermostat temperatures, lower thermostatic radiator valve settings to 3-4.</a:t>
            </a:r>
            <a:endParaRPr lang="en-GB" sz="1700" dirty="0">
              <a:latin typeface="+mj-lt"/>
              <a:cs typeface="Arial"/>
            </a:endParaRP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Draughtproofing. Ventilation equally important. 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Try not to leave appliances on standby. 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Use our top ten and 101 tips advice. 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cs typeface="Arial"/>
              </a:rPr>
              <a:t>Call our Adviceline for further grants to improve your home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cs typeface="Arial"/>
              </a:rPr>
              <a:t>Check what tariff they're 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 </a:t>
            </a:r>
            <a:endParaRPr lang="en-GB" sz="2400" dirty="0">
              <a:solidFill>
                <a:srgbClr val="383330"/>
              </a:solidFill>
              <a:effectLst/>
              <a:latin typeface="+mj-lt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456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202"/>
            <a:ext cx="10515600" cy="1508474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Liaising with Energy Suppliers </a:t>
            </a:r>
            <a:br>
              <a:rPr lang="en-GB" b="1" dirty="0"/>
            </a:br>
            <a:r>
              <a:rPr lang="en-GB" b="1" dirty="0"/>
              <a:t>and Fuel Debt Support</a:t>
            </a:r>
            <a:br>
              <a:rPr lang="en-GB" sz="4000" b="1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CF3EF-DBBC-6379-EDEB-8E0775AD340E}"/>
              </a:ext>
            </a:extLst>
          </p:cNvPr>
          <p:cNvSpPr txBox="1"/>
          <p:nvPr/>
        </p:nvSpPr>
        <p:spPr>
          <a:xfrm>
            <a:off x="838200" y="1634973"/>
            <a:ext cx="9744683" cy="3344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+mj-l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Setting up account.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Meter and tariff changes.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Any issues with their energy and supplier.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Repayment Plans where struggling with energy debt.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Support with budget plans for your energy supplier, advocating for breathing space and trust fund applications to reduce/clear debt.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Support with complaints directly with suppliers and Ombudsman</a:t>
            </a:r>
          </a:p>
        </p:txBody>
      </p:sp>
    </p:spTree>
    <p:extLst>
      <p:ext uri="{BB962C8B-B14F-4D97-AF65-F5344CB8AC3E}">
        <p14:creationId xmlns:p14="http://schemas.microsoft.com/office/powerpoint/2010/main" val="307631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202"/>
            <a:ext cx="10515600" cy="1327883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Further Support</a:t>
            </a:r>
            <a:br>
              <a:rPr lang="en-GB" sz="4000" b="1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CF3EF-DBBC-6379-EDEB-8E0775AD340E}"/>
              </a:ext>
            </a:extLst>
          </p:cNvPr>
          <p:cNvSpPr txBox="1"/>
          <p:nvPr/>
        </p:nvSpPr>
        <p:spPr>
          <a:xfrm>
            <a:off x="1029105" y="1649320"/>
            <a:ext cx="9744683" cy="424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Provide small measures : </a:t>
            </a:r>
          </a:p>
          <a:p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Top 10 and 101 Tips Advice.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Thermocards and low energy lightbulbs.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Draughtproofing (doors/sash windows) and chimney sheep's.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Reflective radiator panels.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Electric throws and Electric oil filled radiators in a no heat situation.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Care bags during winter. Low cost repairs e.g. thermostats and central heating controls.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i="1" u="sng" dirty="0">
                <a:latin typeface="Arial" panose="020B0604020202020204" pitchFamily="34" charset="0"/>
                <a:cs typeface="Arial" panose="020B0604020202020204" pitchFamily="34" charset="0"/>
              </a:rPr>
              <a:t>All measures subject to availability.</a:t>
            </a:r>
          </a:p>
          <a:p>
            <a:pPr marL="342900" indent="-3429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PDF Energy guides at  </a:t>
            </a:r>
            <a:r>
              <a:rPr lang="en-GB" sz="1600" dirty="0">
                <a:hlinkClick r:id="rId3"/>
              </a:rPr>
              <a:t>Resources - energy efficiency at home – Severn Wye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70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498667"/>
            <a:ext cx="10515600" cy="1070729"/>
          </a:xfrm>
        </p:spPr>
        <p:txBody>
          <a:bodyPr/>
          <a:lstStyle/>
          <a:p>
            <a:pPr algn="ctr"/>
            <a:r>
              <a:rPr lang="en-GB" dirty="0"/>
              <a:t>Grants and Funding-Larger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430867"/>
            <a:ext cx="11328400" cy="46227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2000" dirty="0">
                <a:ea typeface="Aptos" panose="020B0004020202020204" pitchFamily="34" charset="0"/>
              </a:rPr>
              <a:t>M</a:t>
            </a:r>
            <a:r>
              <a:rPr lang="en-GB" sz="2000" dirty="0">
                <a:effectLst/>
                <a:ea typeface="Aptos" panose="020B0004020202020204" pitchFamily="34" charset="0"/>
              </a:rPr>
              <a:t>easures depend on </a:t>
            </a:r>
            <a:r>
              <a:rPr lang="en-GB" sz="2000" dirty="0">
                <a:ea typeface="Aptos" panose="020B0004020202020204" pitchFamily="34" charset="0"/>
              </a:rPr>
              <a:t>meeting </a:t>
            </a:r>
            <a:r>
              <a:rPr lang="en-GB" sz="2000" dirty="0">
                <a:effectLst/>
                <a:ea typeface="Aptos" panose="020B0004020202020204" pitchFamily="34" charset="0"/>
              </a:rPr>
              <a:t>eligibility criteria and grant/fundin</a:t>
            </a:r>
            <a:r>
              <a:rPr lang="en-GB" sz="2000" dirty="0">
                <a:ea typeface="Aptos" panose="020B0004020202020204" pitchFamily="34" charset="0"/>
              </a:rPr>
              <a:t>g a</a:t>
            </a:r>
            <a:r>
              <a:rPr lang="en-GB" sz="2000" dirty="0">
                <a:effectLst/>
                <a:ea typeface="Aptos" panose="020B0004020202020204" pitchFamily="34" charset="0"/>
              </a:rPr>
              <a:t>vailability. 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Various funding and grants to improve the energy efficiency of your home, reduce your bills and help reduce your carbon footprint.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a typeface="Aptos" panose="020B0004020202020204" pitchFamily="34" charset="0"/>
              </a:rPr>
              <a:t>Gloucestershire and South Gloucestershire households:</a:t>
            </a:r>
            <a:endParaRPr lang="en-GB" sz="2000" dirty="0">
              <a:effectLst/>
              <a:ea typeface="Aptos" panose="020B0004020202020204" pitchFamily="34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Aptos" panose="020B0004020202020204" pitchFamily="34" charset="0"/>
              </a:rPr>
              <a:t>Call  Adviceline 0800 500 3076 or go to https://warmandwell.co.uk/grants-and-funding/</a:t>
            </a:r>
            <a:r>
              <a:rPr lang="en-GB" sz="2000" dirty="0">
                <a:effectLst/>
                <a:ea typeface="Aptos" panose="020B0004020202020204" pitchFamily="34" charset="0"/>
                <a:hlinkClick r:id="rId3"/>
              </a:rPr>
              <a:t>https://warmandwell.co.uk/grants-and-funding/</a:t>
            </a:r>
            <a:endParaRPr lang="en-GB" sz="2000" dirty="0">
              <a:effectLst/>
              <a:ea typeface="Aptos" panose="020B0004020202020204" pitchFamily="34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Aptos" panose="020B0004020202020204" pitchFamily="34" charset="0"/>
              </a:rPr>
              <a:t>Herefordshire households call Adviceline 0800 170 1432</a:t>
            </a:r>
            <a:endParaRPr lang="en-GB" sz="2000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**Under current government legislation landlords are not expected to contribute more than £3500 towards improvement measures. https://www.gov.uk/guidance/domestic-private-rented-property-minimum-energy-efficiency-standard-landlord-guidance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77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67"/>
            <a:ext cx="10515600" cy="1070729"/>
          </a:xfrm>
        </p:spPr>
        <p:txBody>
          <a:bodyPr/>
          <a:lstStyle/>
          <a:p>
            <a:pPr algn="ctr"/>
            <a:r>
              <a:rPr lang="en-GB" dirty="0"/>
              <a:t>Continuous Professional Development (CPD)Training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8" y="1721796"/>
            <a:ext cx="10515600" cy="4152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i="1" u="sng" dirty="0"/>
              <a:t>Introduction to Energy Use in the Home and Fuel Poverty Awareness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Training to help you identify communities and households who may be at risk of fuel poverty.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Fully certified by CPD Certification Service (count towards CPD goals). Aimed at organisations/services supporting communities and households.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2 hours 15  mins online with Zoom.  To book your place go to: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Aptos" panose="020B0004020202020204" pitchFamily="34" charset="0"/>
              </a:rPr>
              <a:t>warmandwell.co.uk/events for</a:t>
            </a:r>
            <a:r>
              <a:rPr lang="en-GB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700" dirty="0"/>
              <a:t>Gloucestershire and South Gloucestershire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Aptos" panose="020B0004020202020204" pitchFamily="34" charset="0"/>
              </a:rPr>
              <a:t>severnwye.org.uk/events for </a:t>
            </a:r>
            <a:r>
              <a:rPr lang="en-GB" sz="1700" dirty="0"/>
              <a:t>Herefordshire   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99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4614-CACD-460B-D280-B93B44B8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115"/>
            <a:ext cx="10515600" cy="1088260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Signposting/Referrals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93CD-CFB7-B772-DB53-40C82193B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4A54D-806A-6D89-2C1A-0480CFDD4A99}"/>
              </a:ext>
            </a:extLst>
          </p:cNvPr>
          <p:cNvSpPr txBox="1"/>
          <p:nvPr/>
        </p:nvSpPr>
        <p:spPr>
          <a:xfrm>
            <a:off x="1665862" y="2041375"/>
            <a:ext cx="9248572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Safe and Well checks-Gloucestershire Fire Service.</a:t>
            </a:r>
          </a:p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Food Pantries.</a:t>
            </a:r>
          </a:p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Recognised Debt Charities if more than energy debt.</a:t>
            </a:r>
          </a:p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Severn Trent Water and the Big Difference Scheme.</a:t>
            </a:r>
          </a:p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Social Tariffs-Broadband, TV packages and mobile providers.</a:t>
            </a:r>
          </a:p>
          <a:p>
            <a:pPr marL="457200" indent="-4572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Partner referrals such as Housing, Age UK, Homeshare, Digital Inclusion, Job Clubs and many more! </a:t>
            </a:r>
          </a:p>
        </p:txBody>
      </p:sp>
    </p:spTree>
    <p:extLst>
      <p:ext uri="{BB962C8B-B14F-4D97-AF65-F5344CB8AC3E}">
        <p14:creationId xmlns:p14="http://schemas.microsoft.com/office/powerpoint/2010/main" val="211842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ED1B05-4AFD-D97B-753F-9D885711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088260"/>
          </a:xfrm>
        </p:spPr>
        <p:txBody>
          <a:bodyPr anchor="ctr">
            <a:normAutofit/>
          </a:bodyPr>
          <a:lstStyle/>
          <a:p>
            <a:r>
              <a:rPr lang="en-US" dirty="0"/>
              <a:t>                           Referral link and contact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3A241D0-018E-43E3-F948-9F707D756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350306"/>
              </p:ext>
            </p:extLst>
          </p:nvPr>
        </p:nvGraphicFramePr>
        <p:xfrm>
          <a:off x="984738" y="1815191"/>
          <a:ext cx="10515600" cy="415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21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C8ACFFCC-1F59-D9AB-0F60-027283853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0820" y="1241955"/>
            <a:ext cx="4670225" cy="41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9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4614-CACD-460B-D280-B93B44B8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664157"/>
            <a:ext cx="10515600" cy="1077497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Who we are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93CD-CFB7-B772-DB53-40C82193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51001"/>
            <a:ext cx="10642600" cy="4394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FBBB-FFBF-948F-C2F3-7EF24D67838D}"/>
              </a:ext>
            </a:extLst>
          </p:cNvPr>
          <p:cNvSpPr txBox="1"/>
          <p:nvPr/>
        </p:nvSpPr>
        <p:spPr>
          <a:xfrm>
            <a:off x="347394" y="1589963"/>
            <a:ext cx="10309698" cy="262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Severn Wye Energy is a registered charity founded in 1999. Working across the Welsh borders, Herefordshire, Gloucestershire and South Gloucestershire. </a:t>
            </a:r>
          </a:p>
          <a:p>
            <a:pPr marL="742950" lvl="1" indent="-285750">
              <a:lnSpc>
                <a:spcPct val="20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We deliver practical change in tackling and overcoming fuel poverty, energy efficiency of homes, acting on climate change and working towards sustainable communities. </a:t>
            </a:r>
          </a:p>
          <a:p>
            <a:pPr marL="742950" lvl="1" indent="-285750">
              <a:lnSpc>
                <a:spcPct val="20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u="sng" dirty="0">
                <a:latin typeface="+mj-lt"/>
              </a:rPr>
              <a:t>Community-based Energy Advisers</a:t>
            </a:r>
            <a:r>
              <a:rPr lang="en-GB" sz="1700" dirty="0">
                <a:latin typeface="+mj-lt"/>
              </a:rPr>
              <a:t>- Offering home visits and telephone consultations. </a:t>
            </a:r>
            <a:endParaRPr lang="en-GB" sz="1700" b="0" i="0" dirty="0">
              <a:solidFill>
                <a:srgbClr val="455159"/>
              </a:solidFill>
              <a:effectLst/>
              <a:highlight>
                <a:srgbClr val="FFFFFF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934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273C-8F17-6044-D288-1D406B724F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8523288" cy="893762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solidFill>
                  <a:srgbClr val="29AAE2"/>
                </a:solidFill>
              </a:rPr>
              <a:t>Fuel Poverty explained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0018722-48DE-BD7D-8666-2DC4BC8088B9}"/>
              </a:ext>
            </a:extLst>
          </p:cNvPr>
          <p:cNvSpPr txBox="1">
            <a:spLocks/>
          </p:cNvSpPr>
          <p:nvPr/>
        </p:nvSpPr>
        <p:spPr>
          <a:xfrm>
            <a:off x="766249" y="1676400"/>
            <a:ext cx="5377623" cy="406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None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None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None/>
              <a:defRPr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None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None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45000"/>
              </a:lnSpc>
              <a:buFont typeface="System Font Regular"/>
              <a:buChar char="–"/>
            </a:pPr>
            <a:endParaRPr lang="en-US" sz="2000" dirty="0"/>
          </a:p>
          <a:p>
            <a:pPr marL="857250" indent="-8572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Fuel Poor: Unable to afford to warm your home to maintain good health</a:t>
            </a:r>
          </a:p>
          <a:p>
            <a:pPr marL="857250" indent="-8572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Underheated property=condensation &amp; mould, exacerbates poor health or further ill-health</a:t>
            </a:r>
          </a:p>
          <a:p>
            <a:pPr marL="857250" indent="-8572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Further higher costs for households off gas e.g. electricity only and night storage heaters. </a:t>
            </a:r>
          </a:p>
          <a:p>
            <a:pPr>
              <a:lnSpc>
                <a:spcPct val="145000"/>
              </a:lnSpc>
            </a:pPr>
            <a:endParaRPr lang="en-GB" sz="1800" dirty="0">
              <a:latin typeface="Arial"/>
              <a:cs typeface="Arial"/>
            </a:endParaRPr>
          </a:p>
          <a:p>
            <a:pPr marL="228600" indent="-228600">
              <a:lnSpc>
                <a:spcPct val="145000"/>
              </a:lnSpc>
              <a:buFont typeface="System Font Regular"/>
              <a:buChar char="–"/>
            </a:pPr>
            <a:endParaRPr lang="en-GB" sz="1800" dirty="0">
              <a:latin typeface="Arial"/>
              <a:cs typeface="Arial"/>
            </a:endParaRPr>
          </a:p>
          <a:p>
            <a:pPr marL="228600" indent="-228600">
              <a:lnSpc>
                <a:spcPct val="145000"/>
              </a:lnSpc>
              <a:buFont typeface="System Font Regular"/>
              <a:buChar char="–"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4" descr="A diagram of a diagram of a low income and high energy&#10;&#10;Description automatically generated">
            <a:extLst>
              <a:ext uri="{FF2B5EF4-FFF2-40B4-BE49-F238E27FC236}">
                <a16:creationId xmlns:a16="http://schemas.microsoft.com/office/drawing/2014/main" id="{499A1AE7-FC80-2711-43CD-63AD4A2C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583" y="1125000"/>
            <a:ext cx="4432163" cy="2304000"/>
          </a:xfrm>
          <a:prstGeom prst="rect">
            <a:avLst/>
          </a:prstGeom>
        </p:spPr>
      </p:pic>
      <p:pic>
        <p:nvPicPr>
          <p:cNvPr id="7" name="Picture 6" descr="A diagram of a house&#10;&#10;Description automatically generated">
            <a:extLst>
              <a:ext uri="{FF2B5EF4-FFF2-40B4-BE49-F238E27FC236}">
                <a16:creationId xmlns:a16="http://schemas.microsoft.com/office/drawing/2014/main" id="{BDA79BA8-8290-DE10-5AB6-749B9BAE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83" y="3608861"/>
            <a:ext cx="4257168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95" y="525294"/>
            <a:ext cx="10515600" cy="83657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How do we find those that 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05" y="2276271"/>
            <a:ext cx="10515600" cy="39251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AA850B8-1275-7BD7-F7A6-C575C7ED3FF1}"/>
              </a:ext>
            </a:extLst>
          </p:cNvPr>
          <p:cNvSpPr txBox="1">
            <a:spLocks/>
          </p:cNvSpPr>
          <p:nvPr/>
        </p:nvSpPr>
        <p:spPr>
          <a:xfrm>
            <a:off x="1079537" y="1209472"/>
            <a:ext cx="9995935" cy="5274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Organisations refer to:  www.severnwye.org.uk/refer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Drop ins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Events 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Talks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Adviceline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Marketing &amp; communications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Word of mouth</a:t>
            </a:r>
          </a:p>
          <a:p>
            <a:pPr marL="571500" indent="-571500">
              <a:lnSpc>
                <a:spcPct val="150000"/>
              </a:lnSpc>
              <a:buClr>
                <a:srgbClr val="29AAE2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81914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8B3-7771-85E0-D6B4-AB832FA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Energy Advice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36F-C033-7CF8-2558-CFABF8B7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1244601"/>
            <a:ext cx="11192933" cy="518030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GB" dirty="0"/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Heating systems and settings checked e.g. Boiler and hot water tanks, room thermostats and  thermostatic radiator valves, Night Storage Heaters, High Heat Retention Heaters and Air Source Heat Pumps (ASHP).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Type of meter/s: Credit mode meter-Smart 1 and Smart 2 or traditional, pre-payment meter/smart pay as you go. More about smart meters on next slide!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Ways of paying for energy i.e. on bill/direct debit, pay as you go.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Regular meter readings for accurate billing. Benefits of Smart Meters with In-Home Displays. This includes accessible meters for those with additional needs.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Checking bills (statements), tariff-variable/fixed, meter serial numbers, whether meters are correct or faulty.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Explaining billing. Examples-Standing daily charge (SDC), price per unit of energy (Kilowatt hours-KWH) and estimated annual usage.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6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C3BE-C2FA-B9BF-BF56-F2C6CA11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Priority Service’s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46FF-332A-04F1-B113-7179DFC552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2200" u="sng" dirty="0"/>
              <a:t>Who can join.</a:t>
            </a:r>
          </a:p>
          <a:p>
            <a:pPr marL="457200" lvl="1" indent="0">
              <a:buNone/>
            </a:pPr>
            <a:endParaRPr lang="en-GB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Pensionable 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Living with children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Someone chronically 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Someone disabled living at the property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Use medical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English is not their first language and needs documents translated into another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Temporarily need extra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Under 18 householders</a:t>
            </a:r>
          </a:p>
          <a:p>
            <a:pPr lvl="1"/>
            <a:endParaRPr lang="en-GB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0FE00-BACA-9551-5FB7-7E3550FF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u="sng" dirty="0"/>
              <a:t>Benefits of joining.</a:t>
            </a:r>
          </a:p>
          <a:p>
            <a:pPr marL="0" indent="0">
              <a:buNone/>
            </a:pPr>
            <a:endParaRPr lang="en-GB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Alternative heating and cooking appliances if the gas supply is interrupted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Their own password to make sure they know the engineers are genuine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Supplier may be able to move the meter if you cannot access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Knock and wait- the engineers will allow extra time for the door to be answered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Ask supplier to send the bill to someone who agrees to receive 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FDF8-A4CE-2985-40FA-8748E39B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Signs and symptoms of 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C2CD-6BAC-791D-CB1E-520D6DBE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Gas appliances that are burning with a floppy yellow or orange flame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Extra condensation inside windows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Pilot lights on boilers frequently blowing out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Soot or yellow stains around appliances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u="sng" dirty="0"/>
          </a:p>
          <a:p>
            <a:pPr marL="0" indent="0">
              <a:buNone/>
            </a:pPr>
            <a:endParaRPr lang="en-GB" sz="2000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C5D8F-6EEB-5560-8431-25DFEF8910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Can be similar to food poisoning or the flu however does not cause a high temperature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Headache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Dizziness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Nausea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Tiredness and confusion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Stomach pain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Shortness of breath and difficulty breathing</a:t>
            </a:r>
          </a:p>
        </p:txBody>
      </p:sp>
    </p:spTree>
    <p:extLst>
      <p:ext uri="{BB962C8B-B14F-4D97-AF65-F5344CB8AC3E}">
        <p14:creationId xmlns:p14="http://schemas.microsoft.com/office/powerpoint/2010/main" val="307634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ADC7-92E7-A54A-19BF-8F7D584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to prevent CO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5037-F253-BF17-534E-04B576CD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Get an audible CO alarm and make sure it’s in the correct position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Test your CO alarm regularly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Check that your CO alarm is certified to British Standard BS EN 50292:2023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Get your gas appliances serviced annually by a Gas Safe Registered Engineer</a:t>
            </a:r>
          </a:p>
        </p:txBody>
      </p:sp>
    </p:spTree>
    <p:extLst>
      <p:ext uri="{BB962C8B-B14F-4D97-AF65-F5344CB8AC3E}">
        <p14:creationId xmlns:p14="http://schemas.microsoft.com/office/powerpoint/2010/main" val="273816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0663-6279-1E64-BE94-DE761585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Locking Cooker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0186-2C47-B0E5-8A46-0C5EB021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Allows the gas supply to be turned on and off easily. It can prevent accidents such as gas cookers being left on unintentionally but does not affect the boiler.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Carers can turn the valve on and off by simply using a key so the cooker can be operated under supervision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effectLst/>
                <a:latin typeface="+mj-lt"/>
              </a:rPr>
              <a:t>People can be referred using the LCV section of the Wales and West online form or by making a referral on their website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404040"/>
              </a:solidFill>
              <a:latin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582995498"/>
      </p:ext>
    </p:extLst>
  </p:cSld>
  <p:clrMapOvr>
    <a:masterClrMapping/>
  </p:clrMapOvr>
</p:sld>
</file>

<file path=ppt/theme/theme1.xml><?xml version="1.0" encoding="utf-8"?>
<a:theme xmlns:a="http://schemas.openxmlformats.org/drawingml/2006/main" name="Severn Wye White-Blu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352DB8A2-4DD4-B949-AC15-A94570EC2F0A}"/>
    </a:ext>
  </a:extLst>
</a:theme>
</file>

<file path=ppt/theme/theme10.xml><?xml version="1.0" encoding="utf-8"?>
<a:theme xmlns:a="http://schemas.openxmlformats.org/drawingml/2006/main" name="Severn Wye White-Green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504B878D-915B-D946-8D84-B67B38D5A073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vern Wye Cyan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59EA70EC-CB79-3148-91F6-4D8F4B9055ED}"/>
    </a:ext>
  </a:extLst>
</a:theme>
</file>

<file path=ppt/theme/theme3.xml><?xml version="1.0" encoding="utf-8"?>
<a:theme xmlns:a="http://schemas.openxmlformats.org/drawingml/2006/main" name="Severn Wye Solar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650BAEBC-3EFD-7E4F-AC81-48A0A5122078}"/>
    </a:ext>
  </a:extLst>
</a:theme>
</file>

<file path=ppt/theme/theme4.xml><?xml version="1.0" encoding="utf-8"?>
<a:theme xmlns:a="http://schemas.openxmlformats.org/drawingml/2006/main" name="Severn Wye Ros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552DFD31-6E85-8D47-ABA0-6297F2A2906A}"/>
    </a:ext>
  </a:extLst>
</a:theme>
</file>

<file path=ppt/theme/theme5.xml><?xml version="1.0" encoding="utf-8"?>
<a:theme xmlns:a="http://schemas.openxmlformats.org/drawingml/2006/main" name="Severn Wye Fir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06375183-360B-9A4F-917F-C14A709C3134}"/>
    </a:ext>
  </a:extLst>
</a:theme>
</file>

<file path=ppt/theme/theme6.xml><?xml version="1.0" encoding="utf-8"?>
<a:theme xmlns:a="http://schemas.openxmlformats.org/drawingml/2006/main" name="Severn Wye GreenForest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D20E7C93-0EE4-8C4F-B7D8-7AC7F8CF94CF}"/>
    </a:ext>
  </a:extLst>
</a:theme>
</file>

<file path=ppt/theme/theme7.xml><?xml version="1.0" encoding="utf-8"?>
<a:theme xmlns:a="http://schemas.openxmlformats.org/drawingml/2006/main" name="Severn Wye Blue Slat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35E10CD1-85AD-1A49-9337-8A450D19817F}"/>
    </a:ext>
  </a:extLst>
</a:theme>
</file>

<file path=ppt/theme/theme8.xml><?xml version="1.0" encoding="utf-8"?>
<a:theme xmlns:a="http://schemas.openxmlformats.org/drawingml/2006/main" name="Severn Wye White-Ros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028AEF96-7F72-A547-A427-02A50C76B881}"/>
    </a:ext>
  </a:extLst>
</a:theme>
</file>

<file path=ppt/theme/theme9.xml><?xml version="1.0" encoding="utf-8"?>
<a:theme xmlns:a="http://schemas.openxmlformats.org/drawingml/2006/main" name="Severn Wye White-Fire 2020">
  <a:themeElements>
    <a:clrScheme name="Severn Wye 2020">
      <a:dk1>
        <a:srgbClr val="2D2926"/>
      </a:dk1>
      <a:lt1>
        <a:sysClr val="window" lastClr="FFFFFF"/>
      </a:lt1>
      <a:dk2>
        <a:srgbClr val="445159"/>
      </a:dk2>
      <a:lt2>
        <a:srgbClr val="F0F0F0"/>
      </a:lt2>
      <a:accent1>
        <a:srgbClr val="29AAE2"/>
      </a:accent1>
      <a:accent2>
        <a:srgbClr val="F4B739"/>
      </a:accent2>
      <a:accent3>
        <a:srgbClr val="C6195A"/>
      </a:accent3>
      <a:accent4>
        <a:srgbClr val="8DC640"/>
      </a:accent4>
      <a:accent5>
        <a:srgbClr val="EC6535"/>
      </a:accent5>
      <a:accent6>
        <a:srgbClr val="3C5954"/>
      </a:accent6>
      <a:hlink>
        <a:srgbClr val="29AAE2"/>
      </a:hlink>
      <a:folHlink>
        <a:srgbClr val="29AAE2"/>
      </a:folHlink>
    </a:clrScheme>
    <a:fontScheme name="Severn Wye Inhouse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20 Template" id="{3F32FEB7-9DD7-6942-B7F1-8E19430E38B1}" vid="{1E46C923-608C-A747-8284-65567C99C5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037888ADCA441AE78C64D70633F5D" ma:contentTypeVersion="29" ma:contentTypeDescription="Create a new document." ma:contentTypeScope="" ma:versionID="d150911d0fa1bb0583a74d57acfee0d7">
  <xsd:schema xmlns:xsd="http://www.w3.org/2001/XMLSchema" xmlns:xs="http://www.w3.org/2001/XMLSchema" xmlns:p="http://schemas.microsoft.com/office/2006/metadata/properties" xmlns:ns2="119c64af-f623-40ed-a109-2d7b1a786601" xmlns:ns3="fe29a3fd-0256-4661-b9db-7c1c6329fc16" targetNamespace="http://schemas.microsoft.com/office/2006/metadata/properties" ma:root="true" ma:fieldsID="e0b6cb5b03dd13f0d7c10d6148356688" ns2:_="" ns3:_="">
    <xsd:import namespace="119c64af-f623-40ed-a109-2d7b1a786601"/>
    <xsd:import namespace="fe29a3fd-0256-4661-b9db-7c1c6329f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Tag" minOccurs="0"/>
                <xsd:element ref="ns2:RA" minOccurs="0"/>
                <xsd:element ref="ns2:_x0052_C" minOccurs="0"/>
                <xsd:element ref="ns2:Status" minOccurs="0"/>
                <xsd:element ref="ns2:Properties" minOccurs="0"/>
                <xsd:element ref="ns2:MediaServiceObjectDetectorVersions" minOccurs="0"/>
                <xsd:element ref="ns2:Hasphotos" minOccurs="0"/>
                <xsd:element ref="ns2:Hasphotos0" minOccurs="0"/>
                <xsd:element ref="ns2:MediaServiceSearchProperties" minOccurs="0"/>
                <xsd:element ref="ns2:Metersd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c64af-f623-40ed-a109-2d7b1a786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5ed0b9a-08c7-4bb1-82b8-4417355668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ag" ma:index="25" nillable="true" ma:displayName="Tag" ma:format="Dropdown" ma:list="UserInfo" ma:SharePointGroup="0" ma:internalName="Ta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" ma:index="26" nillable="true" ma:displayName="RA" ma:description="You can tag yourself if you are dealing with this property's EPC, so we can keep track of the outstanding ones" ma:format="Dropdown" ma:list="UserInfo" ma:SharePointGroup="0" ma:internalName="R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2_C" ma:index="27" nillable="true" ma:displayName="RC" ma:format="Dropdown" ma:list="UserInfo" ma:SharePointGroup="0" ma:internalName="_x0052_C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8" nillable="true" ma:displayName="Status" ma:format="Dropdown" ma:internalName="Status">
      <xsd:simpleType>
        <xsd:restriction base="dms:Choice">
          <xsd:enumeration value="RA needed"/>
          <xsd:enumeration value="RA booked"/>
          <xsd:enumeration value="RA complete"/>
          <xsd:enumeration value="RC in progress"/>
          <xsd:enumeration value="RC coordination complete"/>
          <xsd:enumeration value="Passed to installer"/>
          <xsd:enumeration value="Retrofit design complete"/>
        </xsd:restriction>
      </xsd:simpleType>
    </xsd:element>
    <xsd:element name="Properties" ma:index="29" nillable="true" ma:displayName="Properties" ma:decimals="0" ma:format="Dropdown" ma:internalName="Properties" ma:percentage="FALSE">
      <xsd:simpleType>
        <xsd:restriction base="dms:Number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Hasphotos" ma:index="31" nillable="true" ma:displayName="Has photos" ma:default="no" ma:format="Dropdown" ma:internalName="Hasphotos">
      <xsd:simpleType>
        <xsd:restriction base="dms:Choice">
          <xsd:enumeration value="yes"/>
          <xsd:enumeration value="no"/>
          <xsd:enumeration value="other"/>
        </xsd:restriction>
      </xsd:simpleType>
    </xsd:element>
    <xsd:element name="Hasphotos0" ma:index="32" nillable="true" ma:displayName="Has data" ma:default="no" ma:format="Dropdown" ma:internalName="Hasphotos0">
      <xsd:simpleType>
        <xsd:restriction base="dms:Choice">
          <xsd:enumeration value="yes"/>
          <xsd:enumeration value="no"/>
          <xsd:enumeration value="other"/>
        </xsd:restriction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tersdue" ma:index="34" nillable="true" ma:displayName="Meters due" ma:format="DateOnly" ma:internalName="Metersd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9a3fd-0256-4661-b9db-7c1c6329f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98f8b8-4432-4233-8326-e77cd09e1490}" ma:internalName="TaxCatchAll" ma:showField="CatchAllData" ma:web="fe29a3fd-0256-4661-b9db-7c1c6329f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29a3fd-0256-4661-b9db-7c1c6329fc16">
      <UserInfo>
        <DisplayName>BM (Legacy)</DisplayName>
        <AccountId>1565</AccountId>
        <AccountType/>
      </UserInfo>
      <UserInfo>
        <DisplayName>Sharon Letori</DisplayName>
        <AccountId>621</AccountId>
        <AccountType/>
      </UserInfo>
      <UserInfo>
        <DisplayName>Jacqui Harris</DisplayName>
        <AccountId>91</AccountId>
        <AccountType/>
      </UserInfo>
      <UserInfo>
        <DisplayName>Aimee Batten</DisplayName>
        <AccountId>6545</AccountId>
        <AccountType/>
      </UserInfo>
    </SharedWithUsers>
    <_Flow_SignoffStatus xmlns="119c64af-f623-40ed-a109-2d7b1a786601" xsi:nil="true"/>
    <lcf76f155ced4ddcb4097134ff3c332f xmlns="119c64af-f623-40ed-a109-2d7b1a786601">
      <Terms xmlns="http://schemas.microsoft.com/office/infopath/2007/PartnerControls"/>
    </lcf76f155ced4ddcb4097134ff3c332f>
    <TaxCatchAll xmlns="fe29a3fd-0256-4661-b9db-7c1c6329fc16" xsi:nil="true"/>
    <Tag xmlns="119c64af-f623-40ed-a109-2d7b1a786601">
      <UserInfo>
        <DisplayName/>
        <AccountId xsi:nil="true"/>
        <AccountType/>
      </UserInfo>
    </Tag>
    <Status xmlns="119c64af-f623-40ed-a109-2d7b1a786601" xsi:nil="true"/>
    <Properties xmlns="119c64af-f623-40ed-a109-2d7b1a786601" xsi:nil="true"/>
    <RA xmlns="119c64af-f623-40ed-a109-2d7b1a786601">
      <UserInfo>
        <DisplayName/>
        <AccountId xsi:nil="true"/>
        <AccountType/>
      </UserInfo>
    </RA>
    <_x0052_C xmlns="119c64af-f623-40ed-a109-2d7b1a786601">
      <UserInfo>
        <DisplayName/>
        <AccountId xsi:nil="true"/>
        <AccountType/>
      </UserInfo>
    </_x0052_C>
    <Hasphotos xmlns="119c64af-f623-40ed-a109-2d7b1a786601">no</Hasphotos>
    <Hasphotos0 xmlns="119c64af-f623-40ed-a109-2d7b1a786601">no</Hasphotos0>
    <Metersdue xmlns="119c64af-f623-40ed-a109-2d7b1a7866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B4076D-2D97-4213-B17A-6850E30B8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c64af-f623-40ed-a109-2d7b1a786601"/>
    <ds:schemaRef ds:uri="fe29a3fd-0256-4661-b9db-7c1c6329f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C46E2-BFDE-443C-80B5-7F79D10D11DB}">
  <ds:schemaRefs>
    <ds:schemaRef ds:uri="http://purl.org/dc/elements/1.1/"/>
    <ds:schemaRef ds:uri="http://purl.org/dc/terms/"/>
    <ds:schemaRef ds:uri="119c64af-f623-40ed-a109-2d7b1a78660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fe29a3fd-0256-4661-b9db-7c1c6329fc16"/>
  </ds:schemaRefs>
</ds:datastoreItem>
</file>

<file path=customXml/itemProps3.xml><?xml version="1.0" encoding="utf-8"?>
<ds:datastoreItem xmlns:ds="http://schemas.openxmlformats.org/officeDocument/2006/customXml" ds:itemID="{AFF55A49-B810-46B2-8AF0-D8BDDDA41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8018</TotalTime>
  <Words>1569</Words>
  <Application>Microsoft Office PowerPoint</Application>
  <PresentationFormat>Widescreen</PresentationFormat>
  <Paragraphs>173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Comfortaa</vt:lpstr>
      <vt:lpstr>System Font Regular</vt:lpstr>
      <vt:lpstr>Severn Wye White-Blue 2020</vt:lpstr>
      <vt:lpstr>Severn Wye Cyan 2020</vt:lpstr>
      <vt:lpstr>Severn Wye Solar 2020</vt:lpstr>
      <vt:lpstr>Severn Wye Rose 2020</vt:lpstr>
      <vt:lpstr>Severn Wye Fire 2020</vt:lpstr>
      <vt:lpstr>Severn Wye GreenForest 2020</vt:lpstr>
      <vt:lpstr>Severn Wye Blue Slate 2020</vt:lpstr>
      <vt:lpstr>Severn Wye White-Rose 2020</vt:lpstr>
      <vt:lpstr>Severn Wye White-Fire 2020</vt:lpstr>
      <vt:lpstr>Severn Wye White-Green 2020</vt:lpstr>
      <vt:lpstr>PowerPoint Presentation</vt:lpstr>
      <vt:lpstr>Who we are </vt:lpstr>
      <vt:lpstr>Fuel Poverty explained</vt:lpstr>
      <vt:lpstr>How do we find those that need help?</vt:lpstr>
      <vt:lpstr>Energy Advice</vt:lpstr>
      <vt:lpstr>   Priority Service’s Register</vt:lpstr>
      <vt:lpstr>Signs and symptoms of CO</vt:lpstr>
      <vt:lpstr>How to prevent CO </vt:lpstr>
      <vt:lpstr>Locking Cooker Valves</vt:lpstr>
      <vt:lpstr>Smart meters-benefits</vt:lpstr>
      <vt:lpstr>Energy Efficiency Advice What households can do</vt:lpstr>
      <vt:lpstr>Liaising with Energy Suppliers  and Fuel Debt Support </vt:lpstr>
      <vt:lpstr>Further Support </vt:lpstr>
      <vt:lpstr>Grants and Funding-Larger Measures</vt:lpstr>
      <vt:lpstr>Continuous Professional Development (CPD)Training</vt:lpstr>
      <vt:lpstr>Signposting/Referrals </vt:lpstr>
      <vt:lpstr>                           Referral link and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Horwood</dc:creator>
  <cp:lastModifiedBy>Sharon Letori</cp:lastModifiedBy>
  <cp:revision>180</cp:revision>
  <cp:lastPrinted>2023-09-05T11:42:43Z</cp:lastPrinted>
  <dcterms:created xsi:type="dcterms:W3CDTF">2021-01-28T12:53:29Z</dcterms:created>
  <dcterms:modified xsi:type="dcterms:W3CDTF">2024-11-07T11:33:34Z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0x0101007C6037888ADCA441AE78C64D70633F5D</vt:lpwstr>
  </property>
  <property fmtid="{D5CDD505-2E9C-101B-9397-08002B2CF9AE}" pid="3" name="MediaServiceImageTags">
    <vt:lpwstr/>
  </property>
</Properties>
</file>